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6" r:id="rId4"/>
    <p:sldId id="265" r:id="rId5"/>
    <p:sldId id="268" r:id="rId6"/>
    <p:sldId id="269" r:id="rId7"/>
    <p:sldId id="258" r:id="rId8"/>
    <p:sldId id="259" r:id="rId9"/>
    <p:sldId id="271" r:id="rId10"/>
    <p:sldId id="275" r:id="rId11"/>
    <p:sldId id="273" r:id="rId12"/>
    <p:sldId id="274" r:id="rId13"/>
    <p:sldId id="261" r:id="rId14"/>
    <p:sldId id="262" r:id="rId15"/>
    <p:sldId id="263" r:id="rId16"/>
    <p:sldId id="264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3/9/2020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sk/url?sa=i&amp;rct=j&amp;q=&amp;esrc=s&amp;frm=1&amp;source=images&amp;cd=&amp;cad=rja&amp;docid=D3kKV7wQM_GLzM&amp;tbnid=uo5pVXd9a5XOMM:&amp;ved=0CAUQjRw&amp;url=http://www.agroporadenstvo.sk/poda/zhutnenie_pody.htm&amp;ei=7AbyUumrKcretAb-yoHAAQ&amp;bvm=bv.60799247,d.Yms&amp;psig=AFQjCNFTf4pJ4QGgF0Og2e4GzoQMfhX5yw&amp;ust=1391677864077260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20950519966/" TargetMode="External"/><Relationship Id="rId3" Type="http://schemas.openxmlformats.org/officeDocument/2006/relationships/hyperlink" Target="https://www.facebook.com/katedraZPUMB/" TargetMode="External"/><Relationship Id="rId7" Type="http://schemas.openxmlformats.org/officeDocument/2006/relationships/hyperlink" Target="http://www.umb.sk/" TargetMode="External"/><Relationship Id="rId2" Type="http://schemas.openxmlformats.org/officeDocument/2006/relationships/hyperlink" Target="http://www.fpv.umb.sk/katedry/katedra-zivotneho-prostredia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pv.umb.sk/" TargetMode="External"/><Relationship Id="rId5" Type="http://schemas.openxmlformats.org/officeDocument/2006/relationships/hyperlink" Target="mailto:janka.sevcikova@umb.sk" TargetMode="External"/><Relationship Id="rId4" Type="http://schemas.openxmlformats.org/officeDocument/2006/relationships/hyperlink" Target="https://www.youtube.com/watch?time_continue=11&amp;v=uB0W8Ad0-Rk" TargetMode="Externa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377439" y="573578"/>
            <a:ext cx="8677413" cy="2770151"/>
          </a:xfrm>
        </p:spPr>
        <p:txBody>
          <a:bodyPr>
            <a:normAutofit fontScale="90000"/>
          </a:bodyPr>
          <a:lstStyle/>
          <a:p>
            <a:pPr algn="ctr"/>
            <a:r>
              <a:rPr lang="sk-SK" sz="3600" dirty="0"/>
              <a:t/>
            </a:r>
            <a:br>
              <a:rPr lang="sk-SK" sz="3600" dirty="0"/>
            </a:br>
            <a:r>
              <a:rPr lang="sk-SK" sz="3600" dirty="0"/>
              <a:t/>
            </a:r>
            <a:br>
              <a:rPr lang="sk-SK" sz="3600" dirty="0"/>
            </a:br>
            <a:r>
              <a:rPr lang="sk-SK" sz="3600" dirty="0"/>
              <a:t/>
            </a:r>
            <a:br>
              <a:rPr lang="sk-SK" sz="3600" dirty="0"/>
            </a:br>
            <a:r>
              <a:rPr lang="sk-SK" sz="3600" dirty="0"/>
              <a:t>Študijný odbor </a:t>
            </a:r>
            <a:br>
              <a:rPr lang="sk-SK" sz="3600" dirty="0"/>
            </a:br>
            <a:r>
              <a:rPr lang="sk-SK" sz="3600" dirty="0"/>
              <a:t>Environmentálny </a:t>
            </a:r>
            <a:r>
              <a:rPr lang="sk-SK" sz="3600" dirty="0" err="1"/>
              <a:t>ManaŽment</a:t>
            </a:r>
            <a:r>
              <a:rPr lang="sk-SK" sz="3600" dirty="0"/>
              <a:t/>
            </a:r>
            <a:br>
              <a:rPr lang="sk-SK" sz="3600" dirty="0"/>
            </a:br>
            <a:r>
              <a:rPr lang="sk-SK" sz="3600" dirty="0"/>
              <a:t/>
            </a:r>
            <a:br>
              <a:rPr lang="sk-SK" sz="3600" dirty="0"/>
            </a:br>
            <a:r>
              <a:rPr lang="sk-SK" sz="3600" dirty="0"/>
              <a:t>Bakalársky Študijný program bezpečnosť životného prostredia</a:t>
            </a:r>
            <a:r>
              <a:rPr lang="sk-SK" sz="4000" dirty="0"/>
              <a:t/>
            </a:r>
            <a:br>
              <a:rPr lang="sk-SK" sz="4000" dirty="0"/>
            </a:br>
            <a:r>
              <a:rPr lang="sk-SK" sz="4000" dirty="0"/>
              <a:t>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377440" y="3531204"/>
            <a:ext cx="8677412" cy="977621"/>
          </a:xfrm>
        </p:spPr>
        <p:txBody>
          <a:bodyPr/>
          <a:lstStyle/>
          <a:p>
            <a:r>
              <a:rPr lang="sk-SK" dirty="0"/>
              <a:t>Katedra Životného prostredia</a:t>
            </a:r>
          </a:p>
          <a:p>
            <a:r>
              <a:rPr lang="sk-SK" dirty="0"/>
              <a:t>Univerzita </a:t>
            </a:r>
            <a:r>
              <a:rPr lang="sk-SK" dirty="0" err="1"/>
              <a:t>mateja</a:t>
            </a:r>
            <a:r>
              <a:rPr lang="sk-SK" dirty="0"/>
              <a:t> </a:t>
            </a:r>
            <a:r>
              <a:rPr lang="sk-SK" dirty="0" err="1"/>
              <a:t>bela</a:t>
            </a:r>
            <a:r>
              <a:rPr lang="sk-SK" dirty="0"/>
              <a:t> v banskej bystrici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2" y="393887"/>
            <a:ext cx="1530229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45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405245" y="266242"/>
            <a:ext cx="1098319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k-SK" sz="2400" u="sng" cap="all" dirty="0"/>
              <a:t>Aká je vedecko-výskumná práca na katedre životného prostredia? </a:t>
            </a:r>
          </a:p>
          <a:p>
            <a:pPr lvl="0"/>
            <a:endParaRPr lang="sk-SK" sz="800" b="1" dirty="0"/>
          </a:p>
          <a:p>
            <a:pPr lvl="0"/>
            <a:r>
              <a:rPr lang="sk-SK" sz="2000" dirty="0"/>
              <a:t>2. Výskum pôdy</a:t>
            </a:r>
            <a:endParaRPr lang="sk-SK" dirty="0"/>
          </a:p>
          <a:p>
            <a:pPr marL="342900" lvl="0" indent="-342900">
              <a:buFont typeface="+mj-lt"/>
              <a:buAutoNum type="alphaLcParenR"/>
            </a:pPr>
            <a:r>
              <a:rPr lang="sk-SK" sz="1600" dirty="0"/>
              <a:t>Odber pôdnych vzoriek - </a:t>
            </a:r>
            <a:r>
              <a:rPr lang="sk-SK" sz="1600" dirty="0" err="1"/>
              <a:t>sada</a:t>
            </a:r>
            <a:r>
              <a:rPr lang="sk-SK" sz="1600" dirty="0"/>
              <a:t> na odber vzoriek</a:t>
            </a:r>
          </a:p>
        </p:txBody>
      </p:sp>
      <p:sp>
        <p:nvSpPr>
          <p:cNvPr id="5" name="Obdĺžnik 4"/>
          <p:cNvSpPr/>
          <p:nvPr/>
        </p:nvSpPr>
        <p:spPr>
          <a:xfrm>
            <a:off x="5053081" y="1453015"/>
            <a:ext cx="42448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42900">
              <a:buFont typeface="+mj-lt"/>
              <a:buAutoNum type="alphaLcParenR" startAt="2"/>
            </a:pPr>
            <a:r>
              <a:rPr lang="sk-SK" sz="1600" dirty="0"/>
              <a:t>Meranie zhutnenia pôdy – </a:t>
            </a:r>
            <a:r>
              <a:rPr lang="sk-SK" sz="1600" dirty="0" err="1"/>
              <a:t>penetrologger</a:t>
            </a:r>
            <a:endParaRPr lang="sk-SK" sz="1200" dirty="0"/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2974" y="789462"/>
            <a:ext cx="1536325" cy="1371719"/>
          </a:xfrm>
          <a:prstGeom prst="rect">
            <a:avLst/>
          </a:prstGeom>
        </p:spPr>
      </p:pic>
      <p:pic>
        <p:nvPicPr>
          <p:cNvPr id="12" name="Picture 25" descr="C:\RADA\0000_SSLPV_SAV\00_Poster_UMB_FPV_KZP\Tajov_Varga_Valce_OP_103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4" r="34866"/>
          <a:stretch/>
        </p:blipFill>
        <p:spPr bwMode="auto">
          <a:xfrm>
            <a:off x="265323" y="1473796"/>
            <a:ext cx="1741088" cy="2625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C:\1_RADA\15_RK_FOTO\01_APVV_FOTO\2015_FOTO\06_Tajov\151006_Tajov_ajDiplomantka\OP\IMG_551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3" t="16896" r="33611"/>
          <a:stretch/>
        </p:blipFill>
        <p:spPr bwMode="auto">
          <a:xfrm>
            <a:off x="5499141" y="1883913"/>
            <a:ext cx="1822797" cy="2963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http://www.ekotechnika.cz/uploaded/gallery/products/gallery/big/E_04-1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863" y="1473797"/>
            <a:ext cx="2625556" cy="2625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http://www.agroporadenstvo.sk/poda/img/zhutnenie_pody2.jpg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8" t="8370"/>
          <a:stretch/>
        </p:blipFill>
        <p:spPr bwMode="auto">
          <a:xfrm>
            <a:off x="3813464" y="4308952"/>
            <a:ext cx="2074539" cy="172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bdĺžnik 18"/>
          <p:cNvSpPr/>
          <p:nvPr/>
        </p:nvSpPr>
        <p:spPr>
          <a:xfrm>
            <a:off x="7381440" y="2600819"/>
            <a:ext cx="48105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lphaLcParenR" startAt="3"/>
            </a:pPr>
            <a:r>
              <a:rPr lang="sk-SK" sz="1600" dirty="0"/>
              <a:t>Meranie infiltračnej schopnosti pôdy - </a:t>
            </a:r>
            <a:r>
              <a:rPr lang="sk-SK" sz="1600" dirty="0" err="1"/>
              <a:t>infiltrometer</a:t>
            </a:r>
            <a:endParaRPr lang="sk-SK" sz="1600" dirty="0"/>
          </a:p>
        </p:txBody>
      </p:sp>
      <p:pic>
        <p:nvPicPr>
          <p:cNvPr id="20" name="Picture 8" descr="C:\1_RADA\15_RK_FOTO\01_APVV_FOTO\2015_FOTO\05_Kecovo\150408_Kecovo\OP\IMG_085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0" t="17451" r="16584"/>
          <a:stretch/>
        </p:blipFill>
        <p:spPr bwMode="auto">
          <a:xfrm>
            <a:off x="9803054" y="3120661"/>
            <a:ext cx="2157455" cy="2416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http://www.ekotechnika.cz/uploaded/gallery/products/gallery/small/E_09-09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3" t="6638" r="9782" b="7331"/>
          <a:stretch/>
        </p:blipFill>
        <p:spPr bwMode="auto">
          <a:xfrm>
            <a:off x="7581257" y="3120661"/>
            <a:ext cx="2352452" cy="2416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0340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567344" y="231611"/>
            <a:ext cx="1148195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k-SK" sz="2400" u="sng" cap="all" dirty="0"/>
              <a:t>Aká je vedecko-výskumná práca na katedre životného prostredia?</a:t>
            </a:r>
            <a:r>
              <a:rPr lang="sk-SK" sz="2400" b="1" u="sng" dirty="0"/>
              <a:t> </a:t>
            </a:r>
          </a:p>
          <a:p>
            <a:pPr lvl="0"/>
            <a:endParaRPr lang="sk-SK" sz="800" b="1" dirty="0"/>
          </a:p>
          <a:p>
            <a:pPr lvl="0"/>
            <a:r>
              <a:rPr lang="sk-SK" sz="2000" dirty="0"/>
              <a:t>3. Monitorovanie rizikových vlastností pracovného prostredia</a:t>
            </a:r>
          </a:p>
        </p:txBody>
      </p:sp>
      <p:sp>
        <p:nvSpPr>
          <p:cNvPr id="4" name="Obdĺžnik 3"/>
          <p:cNvSpPr/>
          <p:nvPr/>
        </p:nvSpPr>
        <p:spPr>
          <a:xfrm>
            <a:off x="1280161" y="1368195"/>
            <a:ext cx="80300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sk-SK" dirty="0">
                <a:solidFill>
                  <a:srgbClr val="333333"/>
                </a:solidFill>
                <a:latin typeface="arial" panose="020B0604020202020204" pitchFamily="34" charset="0"/>
              </a:rPr>
              <a:t>meranie a hodnotenie hluku v pracovnom prostredí a v životnom prostredí</a:t>
            </a:r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" t="28051" r="4699" b="17129"/>
          <a:stretch/>
        </p:blipFill>
        <p:spPr>
          <a:xfrm rot="5400000">
            <a:off x="8092951" y="2658362"/>
            <a:ext cx="2933366" cy="1330036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3668" y="2359828"/>
            <a:ext cx="2701288" cy="2028303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1" t="19543" r="13456" b="12493"/>
          <a:stretch/>
        </p:blipFill>
        <p:spPr>
          <a:xfrm rot="5400000">
            <a:off x="4647485" y="2664610"/>
            <a:ext cx="2279114" cy="1776865"/>
          </a:xfrm>
          <a:prstGeom prst="rect">
            <a:avLst/>
          </a:prstGeom>
        </p:spPr>
      </p:pic>
      <p:sp>
        <p:nvSpPr>
          <p:cNvPr id="9" name="BlokTextu 8"/>
          <p:cNvSpPr txBox="1"/>
          <p:nvPr/>
        </p:nvSpPr>
        <p:spPr>
          <a:xfrm flipH="1">
            <a:off x="1165858" y="4810451"/>
            <a:ext cx="2452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/>
              <a:t>Zvukomer </a:t>
            </a:r>
            <a:r>
              <a:rPr lang="sk-SK" sz="1600" dirty="0" err="1"/>
              <a:t>Testo</a:t>
            </a:r>
            <a:r>
              <a:rPr lang="sk-SK" sz="1600" dirty="0"/>
              <a:t> 816</a:t>
            </a:r>
          </a:p>
        </p:txBody>
      </p:sp>
      <p:sp>
        <p:nvSpPr>
          <p:cNvPr id="10" name="BlokTextu 9"/>
          <p:cNvSpPr txBox="1"/>
          <p:nvPr/>
        </p:nvSpPr>
        <p:spPr>
          <a:xfrm flipH="1">
            <a:off x="4289366" y="4810845"/>
            <a:ext cx="31380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/>
              <a:t>Osobný zvukový expozimeter 4448</a:t>
            </a:r>
          </a:p>
        </p:txBody>
      </p:sp>
      <p:sp>
        <p:nvSpPr>
          <p:cNvPr id="11" name="BlokTextu 10"/>
          <p:cNvSpPr txBox="1"/>
          <p:nvPr/>
        </p:nvSpPr>
        <p:spPr>
          <a:xfrm flipH="1">
            <a:off x="8265620" y="4852077"/>
            <a:ext cx="29205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/>
              <a:t>Ručný analyzátor zvuku 2270</a:t>
            </a:r>
          </a:p>
        </p:txBody>
      </p:sp>
      <p:pic>
        <p:nvPicPr>
          <p:cNvPr id="16" name="Obrázok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2974" y="789462"/>
            <a:ext cx="1536325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302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363682" y="266242"/>
            <a:ext cx="1141960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k-SK" sz="2400" u="sng" cap="all" dirty="0"/>
              <a:t>Aká je vedecko-výskumná práca na katedre životného prostredia? </a:t>
            </a:r>
          </a:p>
          <a:p>
            <a:pPr lvl="0"/>
            <a:endParaRPr lang="sk-SK" sz="800" b="1" dirty="0"/>
          </a:p>
          <a:p>
            <a:pPr lvl="0"/>
            <a:r>
              <a:rPr lang="sk-SK" sz="2000" dirty="0"/>
              <a:t>3. Monitorovanie rizikových vlastností pracovného prostredia</a:t>
            </a:r>
          </a:p>
        </p:txBody>
      </p:sp>
      <p:sp>
        <p:nvSpPr>
          <p:cNvPr id="3" name="Obdĺžnik 2"/>
          <p:cNvSpPr/>
          <p:nvPr/>
        </p:nvSpPr>
        <p:spPr>
          <a:xfrm>
            <a:off x="594362" y="1209160"/>
            <a:ext cx="90858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>
                <a:solidFill>
                  <a:srgbClr val="333333"/>
                </a:solidFill>
                <a:latin typeface="arial" panose="020B0604020202020204" pitchFamily="34" charset="0"/>
              </a:rPr>
              <a:t>a)  meranie mikroklimatických podmienok v pracovnom a životnom prostredí</a:t>
            </a:r>
          </a:p>
          <a:p>
            <a:endParaRPr lang="sk-SK" sz="12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sk-SK" dirty="0">
                <a:solidFill>
                  <a:srgbClr val="333333"/>
                </a:solidFill>
                <a:latin typeface="arial" panose="020B0604020202020204" pitchFamily="34" charset="0"/>
              </a:rPr>
              <a:t>b)  meranie denného  a umelého osvetlenia</a:t>
            </a:r>
          </a:p>
          <a:p>
            <a:endParaRPr lang="sk-SK" sz="12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sk-SK" dirty="0">
                <a:solidFill>
                  <a:srgbClr val="333333"/>
                </a:solidFill>
                <a:latin typeface="arial" panose="020B0604020202020204" pitchFamily="34" charset="0"/>
              </a:rPr>
              <a:t>c)  meranie vibrácií pôsobiacich na ruky a celé telo </a:t>
            </a:r>
          </a:p>
          <a:p>
            <a:pPr marL="342900" indent="-342900">
              <a:buFont typeface="+mj-lt"/>
              <a:buAutoNum type="alphaLcParenR" startAt="2"/>
            </a:pP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4267" y="2975011"/>
            <a:ext cx="2897237" cy="2175434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3" r="11317" b="-4247"/>
          <a:stretch/>
        </p:blipFill>
        <p:spPr>
          <a:xfrm rot="5400000">
            <a:off x="5196119" y="2918443"/>
            <a:ext cx="2897239" cy="228857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4" t="6628" r="1402" b="18807"/>
          <a:stretch/>
        </p:blipFill>
        <p:spPr>
          <a:xfrm>
            <a:off x="8400004" y="2870750"/>
            <a:ext cx="3271068" cy="1900755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 flipH="1">
            <a:off x="9158547" y="4887388"/>
            <a:ext cx="31380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/>
              <a:t>Analyzátor vibrácií 4448</a:t>
            </a:r>
          </a:p>
        </p:txBody>
      </p:sp>
      <p:sp>
        <p:nvSpPr>
          <p:cNvPr id="8" name="BlokTextu 7"/>
          <p:cNvSpPr txBox="1"/>
          <p:nvPr/>
        </p:nvSpPr>
        <p:spPr>
          <a:xfrm flipH="1">
            <a:off x="5823066" y="5511347"/>
            <a:ext cx="19477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 err="1"/>
              <a:t>Jasomer</a:t>
            </a:r>
            <a:r>
              <a:rPr lang="sk-SK" sz="1600" dirty="0"/>
              <a:t> LS100</a:t>
            </a:r>
          </a:p>
        </p:txBody>
      </p:sp>
      <p:sp>
        <p:nvSpPr>
          <p:cNvPr id="9" name="BlokTextu 8"/>
          <p:cNvSpPr txBox="1"/>
          <p:nvPr/>
        </p:nvSpPr>
        <p:spPr>
          <a:xfrm flipH="1">
            <a:off x="972589" y="5511347"/>
            <a:ext cx="3549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600" dirty="0"/>
              <a:t>Monitor mikroklímy v prostredí</a:t>
            </a:r>
          </a:p>
          <a:p>
            <a:pPr algn="ctr"/>
            <a:r>
              <a:rPr lang="sk-SK" sz="1600" dirty="0" err="1"/>
              <a:t>QUESTemp</a:t>
            </a:r>
            <a:r>
              <a:rPr lang="sk-SK" sz="1600" dirty="0"/>
              <a:t>° 46 </a:t>
            </a:r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5971" y="811154"/>
            <a:ext cx="1536325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18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77902" y="612199"/>
            <a:ext cx="8507068" cy="1049235"/>
          </a:xfrm>
        </p:spPr>
        <p:txBody>
          <a:bodyPr/>
          <a:lstStyle/>
          <a:p>
            <a:r>
              <a:rPr lang="sk-SK" dirty="0"/>
              <a:t>A čo ponúka fakulta prírodných vied?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274320" y="2024044"/>
            <a:ext cx="5893724" cy="3969432"/>
          </a:xfrm>
        </p:spPr>
        <p:txBody>
          <a:bodyPr>
            <a:normAutofit lnSpcReduction="10000"/>
          </a:bodyPr>
          <a:lstStyle/>
          <a:p>
            <a:pPr algn="just"/>
            <a:r>
              <a:rPr lang="sk-SK" smtClean="0"/>
              <a:t>Moderne </a:t>
            </a:r>
            <a:r>
              <a:rPr lang="sk-SK" dirty="0"/>
              <a:t>vybavené laboratóriá, Centrum pre vysokovýkonne počítanie, Centrum </a:t>
            </a:r>
            <a:r>
              <a:rPr lang="sk-SK" dirty="0" err="1"/>
              <a:t>geoinformatika</a:t>
            </a:r>
            <a:r>
              <a:rPr lang="sk-SK" dirty="0"/>
              <a:t> a digitálnych technológií</a:t>
            </a:r>
          </a:p>
          <a:p>
            <a:pPr algn="just"/>
            <a:r>
              <a:rPr lang="sk-SK" dirty="0"/>
              <a:t>Široké spektrum zahraničných spolupracujúcich univerzít kde je možné vycestovať v rámci programu študentských mobilít  (Fínsko, Nemecko, Francúzsko, Španielsko, Malta atď.)</a:t>
            </a:r>
          </a:p>
          <a:p>
            <a:pPr algn="just"/>
            <a:r>
              <a:rPr lang="sk-SK" dirty="0"/>
              <a:t>Efektívnu administratívnu podporu pre študentov v oblasti štúdia, zahraničných mobilít a stáží.</a:t>
            </a:r>
          </a:p>
          <a:p>
            <a:pPr algn="just"/>
            <a:r>
              <a:rPr lang="sk-SK" dirty="0"/>
              <a:t>WIFI pokrytie priestorov fakulty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3533" y="1996048"/>
            <a:ext cx="2087096" cy="1565322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2050" y="1996048"/>
            <a:ext cx="2087097" cy="1565323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854441" y="3895984"/>
            <a:ext cx="2946080" cy="1966509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1738" y="289716"/>
            <a:ext cx="1530229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77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Ako je to s bývaním a stravovaním?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399011" y="2015732"/>
            <a:ext cx="5004263" cy="3450613"/>
          </a:xfrm>
        </p:spPr>
        <p:txBody>
          <a:bodyPr>
            <a:normAutofit fontScale="92500" lnSpcReduction="10000"/>
          </a:bodyPr>
          <a:lstStyle/>
          <a:p>
            <a:r>
              <a:rPr lang="sk-SK" dirty="0"/>
              <a:t>Ubytovanie v 2 študentských domovoch</a:t>
            </a:r>
          </a:p>
          <a:p>
            <a:r>
              <a:rPr lang="sk-SK" dirty="0"/>
              <a:t>Kapacita je aktuálne postačujúca</a:t>
            </a:r>
          </a:p>
          <a:p>
            <a:r>
              <a:rPr lang="sk-SK" dirty="0"/>
              <a:t>Zrekonštruované priestory</a:t>
            </a:r>
          </a:p>
          <a:p>
            <a:r>
              <a:rPr lang="sk-SK" dirty="0"/>
              <a:t>Pripojenie internetu/WIFI na izbách</a:t>
            </a:r>
          </a:p>
          <a:p>
            <a:r>
              <a:rPr lang="sk-SK" dirty="0"/>
              <a:t>Internát má 99% prvákov</a:t>
            </a:r>
          </a:p>
          <a:p>
            <a:r>
              <a:rPr lang="sk-SK" dirty="0"/>
              <a:t>Každý študent UMB, bez ohľadu na to, či mu bolo pridelené lôžko alebo nie, má možnosť stravovať sa v študentských jedálňach </a:t>
            </a:r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9669" y="1862246"/>
            <a:ext cx="2368022" cy="1333824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9439" y="1827031"/>
            <a:ext cx="2371241" cy="1333824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6167" y="3806327"/>
            <a:ext cx="2608803" cy="195937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BD666EB-81A0-4ED5-9E8F-051F838BA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211" y="3945464"/>
            <a:ext cx="2552491" cy="171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60D91B0-502E-400E-8CAC-7F57E2ADB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951" y="2804458"/>
            <a:ext cx="1289752" cy="171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6EE5A0B-B65E-4E49-913C-1F86B5AD5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703" y="2804458"/>
            <a:ext cx="1133278" cy="169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82470" y="330693"/>
            <a:ext cx="1536325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364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Kde budem tráviť voľný čas?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249383" y="2015732"/>
            <a:ext cx="6850320" cy="3450613"/>
          </a:xfrm>
        </p:spPr>
        <p:txBody>
          <a:bodyPr>
            <a:normAutofit fontScale="92500" lnSpcReduction="20000"/>
          </a:bodyPr>
          <a:lstStyle/>
          <a:p>
            <a:r>
              <a:rPr lang="sk-SK" dirty="0"/>
              <a:t>Športové aktivity: Univerzitný hokejový tím je jeden z najlepších na Slovensku, Atletický klub, Basketbalový tím UMB, Gymnastický klub, Karate klub, Klub </a:t>
            </a:r>
            <a:r>
              <a:rPr lang="sk-SK" dirty="0" err="1"/>
              <a:t>juda</a:t>
            </a:r>
            <a:endParaRPr lang="sk-SK" dirty="0"/>
          </a:p>
          <a:p>
            <a:r>
              <a:rPr lang="sk-SK" dirty="0"/>
              <a:t>Priestory pre športovanie::  športová hala, gymnastická </a:t>
            </a:r>
            <a:r>
              <a:rPr lang="sk-SK" dirty="0" smtClean="0"/>
              <a:t>telocvičňa, </a:t>
            </a:r>
            <a:r>
              <a:rPr lang="sk-SK" dirty="0"/>
              <a:t>krytá plaváreň, pohybové štúdio /zrkadlová telocvičňa/, posilňovňa Fitnes centrum, atleticko-futbalový </a:t>
            </a:r>
            <a:r>
              <a:rPr lang="sk-SK" dirty="0" smtClean="0"/>
              <a:t>areál, </a:t>
            </a:r>
            <a:r>
              <a:rPr lang="sk-SK" dirty="0"/>
              <a:t>tenisový areál /asfaltový/ hádzanársky areál /</a:t>
            </a:r>
            <a:r>
              <a:rPr lang="sk-SK" dirty="0" smtClean="0"/>
              <a:t>asfaltový/, telocvičňa </a:t>
            </a:r>
            <a:r>
              <a:rPr lang="sk-SK" dirty="0"/>
              <a:t>veľká, tenisové kurty.</a:t>
            </a:r>
          </a:p>
          <a:p>
            <a:r>
              <a:rPr lang="sk-SK" dirty="0"/>
              <a:t>Realizácia v kultúrnych umeleckých oblastiach: Univerzitný spevácky súbor, Univerzitný folklórny súbor, </a:t>
            </a:r>
            <a:r>
              <a:rPr lang="sk-SK" dirty="0" err="1"/>
              <a:t>University</a:t>
            </a:r>
            <a:r>
              <a:rPr lang="sk-SK" dirty="0"/>
              <a:t> </a:t>
            </a:r>
            <a:r>
              <a:rPr lang="sk-SK" dirty="0" err="1"/>
              <a:t>Dance</a:t>
            </a:r>
            <a:r>
              <a:rPr lang="sk-SK" dirty="0"/>
              <a:t> Center, Študentský divadelný súbor, V-</a:t>
            </a:r>
            <a:r>
              <a:rPr lang="sk-SK" dirty="0" err="1"/>
              <a:t>club</a:t>
            </a:r>
            <a:endParaRPr lang="sk-SK" dirty="0"/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3465" y="2015732"/>
            <a:ext cx="1542422" cy="115834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9649" y="1992676"/>
            <a:ext cx="1841152" cy="1414395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7950" y="3413765"/>
            <a:ext cx="1553452" cy="1167628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2669" y="3898374"/>
            <a:ext cx="1638525" cy="1057407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2470" y="330693"/>
            <a:ext cx="1536325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947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Kde získam potrebné informácie?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862445" y="2015732"/>
            <a:ext cx="10723419" cy="3896695"/>
          </a:xfrm>
        </p:spPr>
        <p:txBody>
          <a:bodyPr>
            <a:normAutofit lnSpcReduction="10000"/>
          </a:bodyPr>
          <a:lstStyle/>
          <a:p>
            <a:r>
              <a:rPr lang="sk-SK" dirty="0"/>
              <a:t>Web Katedry životného prostredia: </a:t>
            </a:r>
            <a:r>
              <a:rPr lang="sk-SK" dirty="0">
                <a:hlinkClick r:id="rId2"/>
              </a:rPr>
              <a:t>http://www.fpv.umb.sk/katedry/katedra-zivotneho-prostredia/</a:t>
            </a:r>
            <a:endParaRPr lang="sk-SK" dirty="0"/>
          </a:p>
          <a:p>
            <a:r>
              <a:rPr lang="sk-SK" dirty="0"/>
              <a:t>Facebook Katedry životného prostredia: </a:t>
            </a:r>
            <a:r>
              <a:rPr lang="sk-SK" dirty="0">
                <a:hlinkClick r:id="rId3"/>
              </a:rPr>
              <a:t>https://www.facebook.com/katedraZPUMB/</a:t>
            </a:r>
            <a:endParaRPr lang="sk-SK" dirty="0"/>
          </a:p>
          <a:p>
            <a:r>
              <a:rPr lang="sk-SK" dirty="0"/>
              <a:t>Propagačné video: </a:t>
            </a:r>
            <a:r>
              <a:rPr lang="sk-SK" dirty="0">
                <a:hlinkClick r:id="rId4"/>
              </a:rPr>
              <a:t>https://www.youtube.com/watch?time_continue=11&amp;v=uB0W8Ad0-Rk</a:t>
            </a:r>
            <a:endParaRPr lang="sk-SK" dirty="0"/>
          </a:p>
          <a:p>
            <a:r>
              <a:rPr lang="sk-SK" b="1" u="sng" dirty="0"/>
              <a:t>Kontaktná osoba</a:t>
            </a:r>
            <a:r>
              <a:rPr lang="sk-SK" dirty="0"/>
              <a:t>: Mgr. Janka Ševčíková, PhD. </a:t>
            </a:r>
            <a:r>
              <a:rPr lang="sk-SK" dirty="0">
                <a:hlinkClick r:id="rId5"/>
              </a:rPr>
              <a:t>janka.sevcikova@umb.sk</a:t>
            </a:r>
            <a:endParaRPr lang="sk-SK" dirty="0"/>
          </a:p>
          <a:p>
            <a:pPr marL="0" indent="0">
              <a:buNone/>
            </a:pPr>
            <a:endParaRPr lang="sk-SK" dirty="0"/>
          </a:p>
          <a:p>
            <a:r>
              <a:rPr lang="sk-SK" dirty="0"/>
              <a:t>Web Fakulty prírodných vied UMB: </a:t>
            </a:r>
            <a:r>
              <a:rPr lang="sk-SK" dirty="0">
                <a:hlinkClick r:id="rId6"/>
              </a:rPr>
              <a:t>www.fpv.umb.sk</a:t>
            </a:r>
            <a:endParaRPr lang="sk-SK" dirty="0"/>
          </a:p>
          <a:p>
            <a:r>
              <a:rPr lang="sk-SK" dirty="0"/>
              <a:t>Web Univerzity Mateja Bela: </a:t>
            </a:r>
            <a:r>
              <a:rPr lang="sk-SK" dirty="0">
                <a:hlinkClick r:id="rId7"/>
              </a:rPr>
              <a:t>www.umb.sk</a:t>
            </a:r>
            <a:endParaRPr lang="sk-SK" dirty="0"/>
          </a:p>
          <a:p>
            <a:r>
              <a:rPr lang="sk-SK" dirty="0"/>
              <a:t>Facebook UMB: </a:t>
            </a:r>
            <a:r>
              <a:rPr lang="sk-SK" dirty="0">
                <a:hlinkClick r:id="rId8"/>
              </a:rPr>
              <a:t>https://www.facebook.com/groups/20950519966/</a:t>
            </a:r>
            <a:r>
              <a:rPr lang="sk-SK" dirty="0"/>
              <a:t> </a:t>
            </a:r>
          </a:p>
          <a:p>
            <a:pPr marL="0" indent="0">
              <a:buNone/>
            </a:pPr>
            <a:endParaRPr lang="sk-SK" dirty="0"/>
          </a:p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82470" y="330693"/>
            <a:ext cx="1536325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69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9938" y="483631"/>
            <a:ext cx="10379444" cy="1132346"/>
          </a:xfrm>
        </p:spPr>
        <p:txBody>
          <a:bodyPr>
            <a:normAutofit/>
          </a:bodyPr>
          <a:lstStyle/>
          <a:p>
            <a:pPr algn="ctr"/>
            <a:r>
              <a:rPr lang="sk-SK" dirty="0"/>
              <a:t>Prečo práve </a:t>
            </a:r>
            <a:br>
              <a:rPr lang="sk-SK" dirty="0"/>
            </a:br>
            <a:r>
              <a:rPr lang="sk-SK" dirty="0"/>
              <a:t>bezpečnosť životného prostredia?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324196" y="2060972"/>
            <a:ext cx="6038504" cy="3869678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sk-SK" dirty="0"/>
              <a:t>Životné prostredie je aktuálne v centre záujmu v Európe aj vo svete.</a:t>
            </a:r>
          </a:p>
          <a:p>
            <a:pPr algn="just"/>
            <a:r>
              <a:rPr lang="sk-SK" dirty="0"/>
              <a:t>Témy ako klimatické zmeny,  spracovanie a využiteľnosť odpadov, znižovanie dôsledkov chemizácie, pokles biodiverzity či zavádzanie nových prístupov, metód či technológií v oblasti životného prostredia sú v centre záujmu.</a:t>
            </a:r>
          </a:p>
          <a:p>
            <a:pPr algn="just"/>
            <a:r>
              <a:rPr lang="sk-SK" dirty="0"/>
              <a:t>Preto stále rastie dopyt pracovného trhu po kvalitných kvalifikovaných odborníkoch. </a:t>
            </a:r>
          </a:p>
          <a:p>
            <a:pPr algn="just"/>
            <a:r>
              <a:rPr lang="sk-SK" dirty="0"/>
              <a:t>Bezpečnosť životného prostredia je odbor ktorý vás pripraví na riešenie konkrétnych problémov v oblasti životného prostredia, predovšetkým s cieľom </a:t>
            </a:r>
            <a:r>
              <a:rPr lang="sk-SK" dirty="0">
                <a:solidFill>
                  <a:srgbClr val="FF0000"/>
                </a:solidFill>
              </a:rPr>
              <a:t>eliminovať, alebo minimalizovať negatívne vplyvy environmentálnych faktorov na človeka a životné prostredie</a:t>
            </a:r>
            <a:endParaRPr lang="sk-SK" dirty="0"/>
          </a:p>
        </p:txBody>
      </p:sp>
      <p:graphicFrame>
        <p:nvGraphicFramePr>
          <p:cNvPr id="5" name="Tabuľ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6509605"/>
              </p:ext>
            </p:extLst>
          </p:nvPr>
        </p:nvGraphicFramePr>
        <p:xfrm>
          <a:off x="6604492" y="1615977"/>
          <a:ext cx="4818882" cy="2108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3091">
                  <a:extLst>
                    <a:ext uri="{9D8B030D-6E8A-4147-A177-3AD203B41FA5}">
                      <a16:colId xmlns:a16="http://schemas.microsoft.com/office/drawing/2014/main" val="2480256144"/>
                    </a:ext>
                  </a:extLst>
                </a:gridCol>
                <a:gridCol w="1775791">
                  <a:extLst>
                    <a:ext uri="{9D8B030D-6E8A-4147-A177-3AD203B41FA5}">
                      <a16:colId xmlns:a16="http://schemas.microsoft.com/office/drawing/2014/main" val="3655628035"/>
                    </a:ext>
                  </a:extLst>
                </a:gridCol>
              </a:tblGrid>
              <a:tr h="351383">
                <a:tc>
                  <a:txBody>
                    <a:bodyPr/>
                    <a:lstStyle/>
                    <a:p>
                      <a:r>
                        <a:rPr lang="sk-SK" sz="1600" dirty="0"/>
                        <a:t>FPV kategória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Počet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2045266"/>
                  </a:ext>
                </a:extLst>
              </a:tr>
              <a:tr h="351383">
                <a:tc>
                  <a:txBody>
                    <a:bodyPr/>
                    <a:lstStyle/>
                    <a:p>
                      <a:r>
                        <a:rPr lang="sk-SK" sz="1600" dirty="0"/>
                        <a:t>Zamestnaní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31%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5681663"/>
                  </a:ext>
                </a:extLst>
              </a:tr>
              <a:tr h="351383">
                <a:tc>
                  <a:txBody>
                    <a:bodyPr/>
                    <a:lstStyle/>
                    <a:p>
                      <a:r>
                        <a:rPr lang="sk-SK" sz="1600" dirty="0"/>
                        <a:t>Pokračuje v štúdiu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57%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6252738"/>
                  </a:ext>
                </a:extLst>
              </a:tr>
              <a:tr h="351383">
                <a:tc>
                  <a:txBody>
                    <a:bodyPr/>
                    <a:lstStyle/>
                    <a:p>
                      <a:r>
                        <a:rPr lang="sk-SK" sz="1600" dirty="0"/>
                        <a:t>Podnikanie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1104347"/>
                  </a:ext>
                </a:extLst>
              </a:tr>
              <a:tr h="351383">
                <a:tc>
                  <a:txBody>
                    <a:bodyPr/>
                    <a:lstStyle/>
                    <a:p>
                      <a:r>
                        <a:rPr lang="sk-SK" sz="1600" dirty="0"/>
                        <a:t>Nezamestnaní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4260199"/>
                  </a:ext>
                </a:extLst>
              </a:tr>
              <a:tr h="351383">
                <a:tc>
                  <a:txBody>
                    <a:bodyPr/>
                    <a:lstStyle/>
                    <a:p>
                      <a:r>
                        <a:rPr lang="sk-SK" sz="1600" dirty="0"/>
                        <a:t>Ostatní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5</a:t>
                      </a:r>
                      <a:r>
                        <a:rPr lang="sk-SK" sz="1600" dirty="0" smtClean="0"/>
                        <a:t>%</a:t>
                      </a:r>
                      <a:endParaRPr lang="sk-SK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9863314"/>
                  </a:ext>
                </a:extLst>
              </a:tr>
            </a:tbl>
          </a:graphicData>
        </a:graphic>
      </p:graphicFrame>
      <p:pic>
        <p:nvPicPr>
          <p:cNvPr id="7" name="Obrázo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6667" y="177583"/>
            <a:ext cx="1530229" cy="1371719"/>
          </a:xfrm>
          <a:prstGeom prst="rect">
            <a:avLst/>
          </a:prstGeom>
        </p:spPr>
      </p:pic>
      <p:graphicFrame>
        <p:nvGraphicFramePr>
          <p:cNvPr id="6" name="Tabuľka 5">
            <a:extLst>
              <a:ext uri="{FF2B5EF4-FFF2-40B4-BE49-F238E27FC236}">
                <a16:creationId xmlns:a16="http://schemas.microsoft.com/office/drawing/2014/main" id="{EE225FF7-4352-4F75-9B29-22D6995828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7759124"/>
              </p:ext>
            </p:extLst>
          </p:nvPr>
        </p:nvGraphicFramePr>
        <p:xfrm>
          <a:off x="6604492" y="3724275"/>
          <a:ext cx="4818882" cy="234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6343">
                  <a:extLst>
                    <a:ext uri="{9D8B030D-6E8A-4147-A177-3AD203B41FA5}">
                      <a16:colId xmlns:a16="http://schemas.microsoft.com/office/drawing/2014/main" val="2480256144"/>
                    </a:ext>
                  </a:extLst>
                </a:gridCol>
                <a:gridCol w="1762539">
                  <a:extLst>
                    <a:ext uri="{9D8B030D-6E8A-4147-A177-3AD203B41FA5}">
                      <a16:colId xmlns:a16="http://schemas.microsoft.com/office/drawing/2014/main" val="3655628035"/>
                    </a:ext>
                  </a:extLst>
                </a:gridCol>
              </a:tblGrid>
              <a:tr h="295507">
                <a:tc>
                  <a:txBody>
                    <a:bodyPr/>
                    <a:lstStyle/>
                    <a:p>
                      <a:r>
                        <a:rPr lang="sk-SK" sz="1600" dirty="0"/>
                        <a:t>Ochrana ŽP štatistika SR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Počet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2045266"/>
                  </a:ext>
                </a:extLst>
              </a:tr>
              <a:tr h="295507">
                <a:tc>
                  <a:txBody>
                    <a:bodyPr/>
                    <a:lstStyle/>
                    <a:p>
                      <a:r>
                        <a:rPr lang="sk-SK" sz="1600" dirty="0"/>
                        <a:t>Diplom obdržalo v r.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250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5681663"/>
                  </a:ext>
                </a:extLst>
              </a:tr>
              <a:tr h="295507">
                <a:tc>
                  <a:txBody>
                    <a:bodyPr/>
                    <a:lstStyle/>
                    <a:p>
                      <a:r>
                        <a:rPr lang="sk-SK" sz="1600" dirty="0" smtClean="0"/>
                        <a:t>Nezamestnaní </a:t>
                      </a:r>
                      <a:r>
                        <a:rPr lang="sk-SK" sz="1600" dirty="0"/>
                        <a:t>k septembru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6252738"/>
                  </a:ext>
                </a:extLst>
              </a:tr>
              <a:tr h="295507">
                <a:tc>
                  <a:txBody>
                    <a:bodyPr/>
                    <a:lstStyle/>
                    <a:p>
                      <a:r>
                        <a:rPr lang="sk-SK" sz="1600" dirty="0"/>
                        <a:t>-    z toho 0-3 mesiacov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smtClean="0"/>
                        <a:t>12</a:t>
                      </a:r>
                      <a:endParaRPr lang="sk-SK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1104347"/>
                  </a:ext>
                </a:extLst>
              </a:tr>
              <a:tr h="2955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600" dirty="0"/>
                        <a:t>-    z toho 4-6 mesiacov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4260199"/>
                  </a:ext>
                </a:extLst>
              </a:tr>
              <a:tr h="295507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sk-SK" sz="1600" dirty="0"/>
                        <a:t>z toho 10- 18 mesiacov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9836215"/>
                  </a:ext>
                </a:extLst>
              </a:tr>
              <a:tr h="2955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600" dirty="0"/>
                        <a:t>-    nad 18 mesiacov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080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0214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18575" y="330693"/>
            <a:ext cx="8623447" cy="1049235"/>
          </a:xfrm>
        </p:spPr>
        <p:txBody>
          <a:bodyPr>
            <a:noAutofit/>
          </a:bodyPr>
          <a:lstStyle/>
          <a:p>
            <a:r>
              <a:rPr lang="sk-SK" sz="2400" dirty="0"/>
              <a:t>Čo by som mal vedieť aby som mohol študovať bezpečnosť životného prostredia v </a:t>
            </a:r>
            <a:r>
              <a:rPr lang="sk-SK" sz="2400" dirty="0" err="1"/>
              <a:t>bc</a:t>
            </a:r>
            <a:r>
              <a:rPr lang="sk-SK" sz="2400" dirty="0"/>
              <a:t> stupni štúdia? Aké sú podmienky prijatia?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sk-SK" dirty="0"/>
              <a:t>Podmienky na prijatie uchádzačov na návrh dekana fakulty schvaľuje Akademický senát FPV UMB. </a:t>
            </a:r>
          </a:p>
          <a:p>
            <a:pPr algn="just"/>
            <a:r>
              <a:rPr lang="sk-SK" dirty="0"/>
              <a:t>Prihláška v písomnej alebo elektronickej forme</a:t>
            </a:r>
          </a:p>
          <a:p>
            <a:r>
              <a:rPr lang="sk-SK" b="1" dirty="0"/>
              <a:t>Prílohy k prihláške na bakalársky stupeň štúdia</a:t>
            </a:r>
            <a:endParaRPr lang="sk-SK" dirty="0"/>
          </a:p>
          <a:p>
            <a:r>
              <a:rPr lang="sk-SK" dirty="0"/>
              <a:t>životopis,</a:t>
            </a:r>
          </a:p>
          <a:p>
            <a:r>
              <a:rPr lang="sk-SK" dirty="0"/>
              <a:t>overenú kópiu maturitného vysvedčenia a vysvedčenia zo 4. ročníka (platí pre uchádzačov, ktorí už maturovali),</a:t>
            </a:r>
          </a:p>
          <a:p>
            <a:r>
              <a:rPr lang="sk-SK" dirty="0"/>
              <a:t>doklad o zaplatení poplatku za prijímacie konanie.</a:t>
            </a:r>
          </a:p>
          <a:p>
            <a:r>
              <a:rPr lang="sk-SK" dirty="0"/>
              <a:t>Uchádzači, ktorí maturujú v roku podania prihlášky, prinesú overenú fotokópiu maturitného  vysvedčenia a vysvedčenia za 4. ročník na oddelenie pre pedagogickú činnosť najneskôr v deň konania prijímacej skúšky, resp. ak nekonanú prijímaciu skúšku zašlú tieto doklady najneskôr do </a:t>
            </a:r>
            <a:r>
              <a:rPr lang="sk-SK" b="1" dirty="0"/>
              <a:t>19. júna 2020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2470" y="330693"/>
            <a:ext cx="1536325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516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Aký je systém štúdia ?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k-SK" dirty="0"/>
              <a:t>Organizácia štúdia vychádza z kreditového systému riadenia a hodnotenia štúdia v rámci ECTS (</a:t>
            </a:r>
            <a:r>
              <a:rPr lang="en-US" dirty="0"/>
              <a:t>European Credit Transfer and Accumulation System</a:t>
            </a:r>
            <a:r>
              <a:rPr lang="sk-SK" dirty="0"/>
              <a:t>).</a:t>
            </a:r>
          </a:p>
          <a:p>
            <a:r>
              <a:rPr lang="sk-SK" dirty="0"/>
              <a:t>Predmety povinné 		135 kreditov  zo 180 kreditov</a:t>
            </a:r>
          </a:p>
          <a:p>
            <a:r>
              <a:rPr lang="sk-SK" dirty="0"/>
              <a:t>Povinne voliteľné		</a:t>
            </a:r>
            <a:r>
              <a:rPr lang="sk-SK" dirty="0"/>
              <a:t> </a:t>
            </a:r>
            <a:r>
              <a:rPr lang="sk-SK" dirty="0" smtClean="0"/>
              <a:t>min.27 </a:t>
            </a:r>
            <a:r>
              <a:rPr lang="sk-SK" dirty="0"/>
              <a:t>kreditov (min.15%)</a:t>
            </a:r>
          </a:p>
          <a:p>
            <a:r>
              <a:rPr lang="sk-SK" dirty="0" smtClean="0"/>
              <a:t>Výberové </a:t>
            </a:r>
            <a:r>
              <a:rPr lang="sk-SK" dirty="0"/>
              <a:t>predmety                       min 18 kreditov (min.10%)</a:t>
            </a:r>
          </a:p>
          <a:p>
            <a:r>
              <a:rPr lang="sk-SK" dirty="0"/>
              <a:t>Predmety ponúkané na Katedre životného prostredia,  predmety ponúkané na fakulte, najmä predmety prírodovedného základu, predmety ponúkané na univerzite a predmety ponúkané na zahraničných VŠ v rámci programu Erasmus</a:t>
            </a:r>
          </a:p>
          <a:p>
            <a:r>
              <a:rPr lang="sk-SK" dirty="0"/>
              <a:t>Kredity sa získavajú za povinné, povinne voliteľné a výberové predmety 	</a:t>
            </a:r>
          </a:p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2470" y="330693"/>
            <a:ext cx="1536325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40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1579" y="355631"/>
            <a:ext cx="9603275" cy="749961"/>
          </a:xfrm>
        </p:spPr>
        <p:txBody>
          <a:bodyPr/>
          <a:lstStyle/>
          <a:p>
            <a:r>
              <a:rPr lang="sk-SK" dirty="0"/>
              <a:t>Čo budem po skončení štúdia vedieť?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872836" y="1961804"/>
            <a:ext cx="10349346" cy="3973484"/>
          </a:xfrm>
        </p:spPr>
        <p:txBody>
          <a:bodyPr>
            <a:normAutofit/>
          </a:bodyPr>
          <a:lstStyle/>
          <a:p>
            <a:pPr algn="just"/>
            <a:r>
              <a:rPr lang="sk-SK" dirty="0"/>
              <a:t>Absolventi prvého stupňa vysokoškolského štúdia ŠP Bezpečnosť životného prostredia majú primerané teoretické aj praktické znalosti zo systémov manažérstva životného prostredia, environmentálneho práva a legislatívy EU a SR. Má základné znalosti o ekonomických súvislostiach riešenia ochrany životného prostredia. </a:t>
            </a:r>
            <a:endParaRPr lang="sk-SK" dirty="0">
              <a:solidFill>
                <a:srgbClr val="FF0000"/>
              </a:solidFill>
            </a:endParaRPr>
          </a:p>
          <a:p>
            <a:pPr algn="just"/>
            <a:r>
              <a:rPr lang="sk-SK" dirty="0"/>
              <a:t>Počas svojho štúdia získate nielen teoretické vedomosti z oblasti bezpečnosti životného prostredia, ale aj mnoho praktických zručností na analyzovanie  zložiek environmentálnych procesov (biologické, ekologické, ekonomické, sociálne), riešenie environmentálnych problémov menších prevádzok v obciach, vypracovávanie stanovísk pri plánovaní a schvaľovaní výrobných činnosti a odpadového hospodárstva v kompetenciách obcí, ako aj na prijímanie efektívnych  manažérskych  rozhodnutí vo väzbe na trvalo udržateľný rozvoj.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6691" y="161979"/>
            <a:ext cx="1536325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886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EC70A1-9F86-438F-AA65-C0CBF56D7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Aké predmety Absolvujem v Bc. stupni?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82421B19-25B2-4DDC-B5E1-8D14DA7302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8714" y="1864194"/>
            <a:ext cx="4956312" cy="4188917"/>
          </a:xfrm>
        </p:spPr>
        <p:txBody>
          <a:bodyPr>
            <a:normAutofit fontScale="85000" lnSpcReduction="20000"/>
          </a:bodyPr>
          <a:lstStyle/>
          <a:p>
            <a:r>
              <a:rPr lang="sk-SK" dirty="0"/>
              <a:t>Úvod do štúdia environmentálnych vied</a:t>
            </a:r>
          </a:p>
          <a:p>
            <a:r>
              <a:rPr lang="sk-SK" dirty="0"/>
              <a:t>Základy všeobecnej a anorganickej chémie</a:t>
            </a:r>
          </a:p>
          <a:p>
            <a:r>
              <a:rPr lang="sk-SK" dirty="0"/>
              <a:t>Informatika v environmentálnych vedách </a:t>
            </a:r>
          </a:p>
          <a:p>
            <a:r>
              <a:rPr lang="sk-SK" dirty="0"/>
              <a:t>Všeobecná biológia</a:t>
            </a:r>
          </a:p>
          <a:p>
            <a:r>
              <a:rPr lang="sk-SK" dirty="0"/>
              <a:t>Matematické metódy v environmentalistike</a:t>
            </a:r>
          </a:p>
          <a:p>
            <a:r>
              <a:rPr lang="sk-SK" dirty="0"/>
              <a:t>Geológia a geochémia</a:t>
            </a:r>
          </a:p>
          <a:p>
            <a:r>
              <a:rPr lang="sk-SK" dirty="0"/>
              <a:t>Základy manažérstva</a:t>
            </a:r>
          </a:p>
          <a:p>
            <a:r>
              <a:rPr lang="sk-SK" dirty="0"/>
              <a:t>Výchova k udržateľnému rozvoju </a:t>
            </a:r>
          </a:p>
          <a:p>
            <a:r>
              <a:rPr lang="sk-SK" dirty="0"/>
              <a:t>Environmentálna </a:t>
            </a:r>
            <a:r>
              <a:rPr lang="sk-SK" dirty="0" err="1"/>
              <a:t>toxikológia</a:t>
            </a:r>
            <a:r>
              <a:rPr lang="sk-SK" dirty="0"/>
              <a:t> </a:t>
            </a:r>
          </a:p>
          <a:p>
            <a:r>
              <a:rPr lang="sk-SK" dirty="0"/>
              <a:t>Životné prostredie a zdravie  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744F2ABC-3E40-41A9-9471-633796A0BD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3771" y="1864194"/>
            <a:ext cx="5089116" cy="4188917"/>
          </a:xfrm>
        </p:spPr>
        <p:txBody>
          <a:bodyPr>
            <a:normAutofit fontScale="85000" lnSpcReduction="20000"/>
          </a:bodyPr>
          <a:lstStyle/>
          <a:p>
            <a:r>
              <a:rPr lang="sk-SK" dirty="0"/>
              <a:t>Všeobecná ekológia</a:t>
            </a:r>
          </a:p>
          <a:p>
            <a:r>
              <a:rPr lang="sk-SK" dirty="0"/>
              <a:t>Environmentálna politika EÚ</a:t>
            </a:r>
          </a:p>
          <a:p>
            <a:r>
              <a:rPr lang="sk-SK" dirty="0"/>
              <a:t>Ekonomické aspekty životného prostredia</a:t>
            </a:r>
          </a:p>
          <a:p>
            <a:r>
              <a:rPr lang="sk-SK" dirty="0"/>
              <a:t>Základy terénneho výskumu</a:t>
            </a:r>
          </a:p>
          <a:p>
            <a:r>
              <a:rPr lang="sk-SK" dirty="0"/>
              <a:t>Legislatívne aspekty životného prostredia</a:t>
            </a:r>
          </a:p>
          <a:p>
            <a:r>
              <a:rPr lang="sk-SK" dirty="0"/>
              <a:t>Environmentálne aspekty výrobných technológií</a:t>
            </a:r>
          </a:p>
          <a:p>
            <a:r>
              <a:rPr lang="sk-SK" dirty="0"/>
              <a:t>Tvorba a riadenie projektov</a:t>
            </a:r>
          </a:p>
          <a:p>
            <a:r>
              <a:rPr lang="sk-SK" dirty="0"/>
              <a:t>Environmentálne záťaže a </a:t>
            </a:r>
            <a:r>
              <a:rPr lang="sk-SK" dirty="0" err="1"/>
              <a:t>brownfieldy</a:t>
            </a:r>
            <a:endParaRPr lang="sk-SK" dirty="0"/>
          </a:p>
          <a:p>
            <a:r>
              <a:rPr lang="sk-SK" dirty="0"/>
              <a:t>Krajinná ekológia</a:t>
            </a:r>
          </a:p>
          <a:p>
            <a:r>
              <a:rPr lang="sk-SK" dirty="0"/>
              <a:t>Základy štatistického spracovania dát a tvorby databáz</a:t>
            </a:r>
          </a:p>
          <a:p>
            <a:endParaRPr lang="sk-SK" dirty="0"/>
          </a:p>
          <a:p>
            <a:endParaRPr lang="sk-SK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2470" y="330693"/>
            <a:ext cx="1536325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66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1579" y="721392"/>
            <a:ext cx="8458201" cy="816522"/>
          </a:xfrm>
        </p:spPr>
        <p:txBody>
          <a:bodyPr>
            <a:normAutofit fontScale="90000"/>
          </a:bodyPr>
          <a:lstStyle/>
          <a:p>
            <a:r>
              <a:rPr lang="sk-SK" dirty="0"/>
              <a:t>Aké bude moje uplatnenie, ČO môžem robiť?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77546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sk-SK" sz="1800" dirty="0">
                <a:solidFill>
                  <a:srgbClr val="FF0000"/>
                </a:solidFill>
              </a:rPr>
              <a:t>Kde?</a:t>
            </a:r>
          </a:p>
          <a:p>
            <a:pPr algn="just">
              <a:spcBef>
                <a:spcPts val="0"/>
              </a:spcBef>
              <a:buFontTx/>
              <a:buChar char="-"/>
            </a:pPr>
            <a:r>
              <a:rPr lang="sk-SK" sz="1600" dirty="0"/>
              <a:t>V štátnej správe a inštitúciách (Úrady životného prostredia, ústredné orgány štátnej správy, Štátna správa ochrany prírody, Slovenská agentúra životného prostredia)</a:t>
            </a:r>
          </a:p>
          <a:p>
            <a:pPr algn="just">
              <a:spcBef>
                <a:spcPts val="0"/>
              </a:spcBef>
              <a:buFontTx/>
              <a:buChar char="-"/>
            </a:pPr>
            <a:r>
              <a:rPr lang="sk-SK" sz="1600" dirty="0"/>
              <a:t>V školstve po doplnení vzdelania a získaní kvalifikácie (možnosť na UMB)</a:t>
            </a:r>
          </a:p>
          <a:p>
            <a:pPr algn="just">
              <a:spcBef>
                <a:spcPts val="0"/>
              </a:spcBef>
              <a:buFontTx/>
              <a:buChar char="-"/>
            </a:pPr>
            <a:r>
              <a:rPr lang="sk-SK" sz="1600" dirty="0"/>
              <a:t>V podnikoch po získaní kvalifikácie</a:t>
            </a:r>
          </a:p>
          <a:p>
            <a:pPr algn="just">
              <a:spcBef>
                <a:spcPts val="0"/>
              </a:spcBef>
              <a:buFontTx/>
              <a:buChar char="-"/>
            </a:pPr>
            <a:r>
              <a:rPr lang="sk-SK" sz="1600" dirty="0"/>
              <a:t>V mimovládnom sektore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sk-SK" sz="1600" dirty="0">
                <a:solidFill>
                  <a:srgbClr val="FF0000"/>
                </a:solidFill>
              </a:rPr>
              <a:t>Ako čo?</a:t>
            </a:r>
          </a:p>
          <a:p>
            <a:pPr algn="just">
              <a:spcBef>
                <a:spcPts val="0"/>
              </a:spcBef>
              <a:buFontTx/>
              <a:buChar char="-"/>
            </a:pPr>
            <a:r>
              <a:rPr lang="sk-SK" sz="1600" dirty="0"/>
              <a:t>Odborník na oblasť životného prostredia (environmentálny inštruktor, koordinátor alebo poradca pre prácu s verejnosťou v chránených územiach na úrovni štátnej správy, miestnych samospráv, v treťom sektore a </a:t>
            </a:r>
            <a:r>
              <a:rPr lang="sk-SK" sz="1600" dirty="0" err="1"/>
              <a:t>ekocentrách</a:t>
            </a:r>
            <a:r>
              <a:rPr lang="sk-SK" sz="1600" dirty="0"/>
              <a:t>) </a:t>
            </a:r>
          </a:p>
          <a:p>
            <a:pPr algn="just">
              <a:spcBef>
                <a:spcPts val="0"/>
              </a:spcBef>
              <a:buFontTx/>
              <a:buChar char="-"/>
            </a:pPr>
            <a:r>
              <a:rPr lang="sk-SK" sz="1600" dirty="0"/>
              <a:t>Učiteľ</a:t>
            </a:r>
          </a:p>
          <a:p>
            <a:pPr algn="just">
              <a:spcBef>
                <a:spcPts val="0"/>
              </a:spcBef>
              <a:buFontTx/>
              <a:buChar char="-"/>
            </a:pPr>
            <a:r>
              <a:rPr lang="sk-SK" sz="1600" dirty="0"/>
              <a:t>Referent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2080" y="301276"/>
            <a:ext cx="1536325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445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80079" y="794128"/>
            <a:ext cx="9603275" cy="1049235"/>
          </a:xfrm>
        </p:spPr>
        <p:txBody>
          <a:bodyPr/>
          <a:lstStyle/>
          <a:p>
            <a:pPr algn="ctr"/>
            <a:r>
              <a:rPr lang="sk-SK" dirty="0"/>
              <a:t>Kde môžem pokračovať v štúdiu </a:t>
            </a:r>
            <a:br>
              <a:rPr lang="sk-SK" dirty="0"/>
            </a:br>
            <a:r>
              <a:rPr lang="sk-SK" dirty="0"/>
              <a:t>po ukončení bakalárskeho stupňa?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451579" y="2294313"/>
            <a:ext cx="7925177" cy="3172032"/>
          </a:xfrm>
        </p:spPr>
        <p:txBody>
          <a:bodyPr>
            <a:normAutofit fontScale="92500" lnSpcReduction="20000"/>
          </a:bodyPr>
          <a:lstStyle/>
          <a:p>
            <a:r>
              <a:rPr lang="sk-SK" sz="2400" dirty="0"/>
              <a:t>na Fakulte prírodných vied , najmä v magisterskom štúdiu v </a:t>
            </a:r>
            <a:r>
              <a:rPr lang="sk-SK" sz="2400" dirty="0" err="1"/>
              <a:t>š.p</a:t>
            </a:r>
            <a:r>
              <a:rPr lang="sk-SK" sz="2400" dirty="0"/>
              <a:t>. Environmentálne manažérstvo </a:t>
            </a:r>
          </a:p>
          <a:p>
            <a:r>
              <a:rPr lang="sk-SK" sz="2400" dirty="0"/>
              <a:t>následne aj v doktorandskom </a:t>
            </a:r>
            <a:r>
              <a:rPr lang="sk-SK" sz="2400" dirty="0" err="1"/>
              <a:t>š.p</a:t>
            </a:r>
            <a:r>
              <a:rPr lang="sk-SK" sz="2400" dirty="0"/>
              <a:t>. Sanácia environmentálnych záťaží</a:t>
            </a:r>
          </a:p>
          <a:p>
            <a:r>
              <a:rPr lang="sk-SK" sz="2400" dirty="0"/>
              <a:t>prípadne na KŽP je možnosť si doplniť </a:t>
            </a:r>
            <a:r>
              <a:rPr lang="sk-SK" dirty="0"/>
              <a:t> akademický titul „</a:t>
            </a:r>
            <a:r>
              <a:rPr lang="sk-SK" b="1" dirty="0"/>
              <a:t>doktor prírodných vied</a:t>
            </a:r>
            <a:r>
              <a:rPr lang="sk-SK" dirty="0"/>
              <a:t>“ (v skratke „RNDr.“)</a:t>
            </a:r>
            <a:endParaRPr lang="sk-SK" sz="2400" dirty="0"/>
          </a:p>
          <a:p>
            <a:r>
              <a:rPr lang="sk-SK" sz="2400" dirty="0"/>
              <a:t>v prípade splnenia špecifických podmienok aj v iných študijných programoch na fakulte či univerzite</a:t>
            </a:r>
          </a:p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4528" y="232696"/>
            <a:ext cx="1536325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29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550719" y="115135"/>
            <a:ext cx="1117022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k-SK" sz="2400" u="sng" cap="all" dirty="0"/>
              <a:t>Aká je vedecko-výskumná práca na katedre životného prostredia?</a:t>
            </a:r>
          </a:p>
          <a:p>
            <a:pPr lvl="0"/>
            <a:r>
              <a:rPr lang="sk-SK" sz="800" cap="all" dirty="0"/>
              <a:t> </a:t>
            </a:r>
          </a:p>
          <a:p>
            <a:pPr lvl="0"/>
            <a:r>
              <a:rPr lang="sk-SK" sz="2000" dirty="0"/>
              <a:t>1. Diagnostika abiotického environmentálneho stresu rastlín</a:t>
            </a:r>
          </a:p>
          <a:p>
            <a:pPr lvl="0"/>
            <a:endParaRPr lang="sk-SK" sz="800" dirty="0"/>
          </a:p>
          <a:p>
            <a:pPr lvl="0"/>
            <a:r>
              <a:rPr lang="sk-SK" sz="1600" dirty="0"/>
              <a:t>a)  Hodnotenie fluorescencie chlorofylu – OS5p </a:t>
            </a:r>
            <a:r>
              <a:rPr lang="sk-SK" sz="1600" dirty="0" err="1"/>
              <a:t>chlorophyll</a:t>
            </a:r>
            <a:r>
              <a:rPr lang="sk-SK" sz="1600" dirty="0"/>
              <a:t> </a:t>
            </a:r>
            <a:r>
              <a:rPr lang="sk-SK" sz="1600" dirty="0" err="1"/>
              <a:t>fluorometer</a:t>
            </a:r>
            <a:r>
              <a:rPr lang="sk-SK" sz="1600" dirty="0"/>
              <a:t> (</a:t>
            </a:r>
            <a:r>
              <a:rPr lang="sk-SK" sz="1600" dirty="0" err="1"/>
              <a:t>Opti-Sciences</a:t>
            </a:r>
            <a:r>
              <a:rPr lang="sk-SK" sz="1600" dirty="0"/>
              <a:t>, </a:t>
            </a:r>
            <a:r>
              <a:rPr lang="sk-SK" sz="1600" dirty="0" err="1"/>
              <a:t>Inc</a:t>
            </a:r>
            <a:r>
              <a:rPr lang="sk-SK" sz="1600" dirty="0"/>
              <a:t>., USA)</a:t>
            </a:r>
          </a:p>
        </p:txBody>
      </p:sp>
      <p:pic>
        <p:nvPicPr>
          <p:cNvPr id="3" name="Picture 2" descr="C:\Documents and Settings\Tomaškinová\Plocha\FOTO\172___07\IMG_404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" t="339" r="-48" b="14121"/>
          <a:stretch/>
        </p:blipFill>
        <p:spPr bwMode="auto">
          <a:xfrm>
            <a:off x="960026" y="1437759"/>
            <a:ext cx="3108807" cy="1953806"/>
          </a:xfrm>
          <a:prstGeom prst="rect">
            <a:avLst/>
          </a:prstGeom>
          <a:noFill/>
          <a:ln w="2540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4" descr="C:\Documents and Settings\Tomaškinová\Plocha\FOTO\172___07\IMG_40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110" y="1437615"/>
            <a:ext cx="2913618" cy="1953950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ĺžnik 4"/>
          <p:cNvSpPr/>
          <p:nvPr/>
        </p:nvSpPr>
        <p:spPr>
          <a:xfrm>
            <a:off x="646314" y="3411312"/>
            <a:ext cx="55694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42900">
              <a:buFont typeface="+mj-lt"/>
              <a:buAutoNum type="alphaLcParenR" startAt="2"/>
            </a:pPr>
            <a:r>
              <a:rPr lang="sk-SK" sz="1600" dirty="0"/>
              <a:t>Hodnotenie obsahu chlorofylu </a:t>
            </a:r>
          </a:p>
          <a:p>
            <a:pPr lvl="0"/>
            <a:r>
              <a:rPr lang="sk-SK" sz="1600" dirty="0"/>
              <a:t>      </a:t>
            </a:r>
            <a:r>
              <a:rPr lang="sk-SK" sz="1600" dirty="0" err="1"/>
              <a:t>chlorofylmeter</a:t>
            </a:r>
            <a:r>
              <a:rPr lang="sk-SK" sz="1600" dirty="0"/>
              <a:t> CCM-200 plus (</a:t>
            </a:r>
            <a:r>
              <a:rPr lang="sk-SK" sz="1600" dirty="0" err="1"/>
              <a:t>Opti-Sciences</a:t>
            </a:r>
            <a:r>
              <a:rPr lang="sk-SK" sz="1600" dirty="0"/>
              <a:t>, </a:t>
            </a:r>
            <a:r>
              <a:rPr lang="sk-SK" sz="1600" dirty="0" err="1"/>
              <a:t>Inc</a:t>
            </a:r>
            <a:r>
              <a:rPr lang="sk-SK" sz="1600" dirty="0"/>
              <a:t>., USA</a:t>
            </a:r>
            <a:r>
              <a:rPr lang="sk-SK" sz="1200" dirty="0"/>
              <a:t>)</a:t>
            </a:r>
          </a:p>
        </p:txBody>
      </p:sp>
      <p:pic>
        <p:nvPicPr>
          <p:cNvPr id="6" name="Picture 3" descr="C:\Documents and Settings\Tomaškinová\Plocha\FOTO\172___07\IMG_40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969" y="4006478"/>
            <a:ext cx="3086102" cy="2061590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Documents and Settings\Tomaškinová\Plocha\FOTO\173___08\IMG_407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304" y="2835508"/>
            <a:ext cx="4564807" cy="3200917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ĺžnik 7"/>
          <p:cNvSpPr/>
          <p:nvPr/>
        </p:nvSpPr>
        <p:spPr>
          <a:xfrm>
            <a:off x="7878387" y="2206353"/>
            <a:ext cx="39984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1600" dirty="0"/>
              <a:t>Reakcia </a:t>
            </a:r>
            <a:r>
              <a:rPr lang="sk-SK" sz="1600" i="1" dirty="0" err="1"/>
              <a:t>Miscanthus</a:t>
            </a:r>
            <a:r>
              <a:rPr lang="sk-SK" sz="1600" i="1" dirty="0"/>
              <a:t> x </a:t>
            </a:r>
            <a:r>
              <a:rPr lang="sk-SK" sz="1600" i="1" dirty="0" err="1"/>
              <a:t>giganteus</a:t>
            </a:r>
            <a:r>
              <a:rPr lang="sk-SK" sz="1600" dirty="0"/>
              <a:t>  </a:t>
            </a:r>
          </a:p>
          <a:p>
            <a:pPr algn="ctr"/>
            <a:r>
              <a:rPr lang="sk-SK" sz="1600" dirty="0"/>
              <a:t>na </a:t>
            </a:r>
            <a:r>
              <a:rPr lang="sk-SK" sz="1600" dirty="0" err="1"/>
              <a:t>salinitu</a:t>
            </a:r>
            <a:r>
              <a:rPr lang="sk-SK" sz="1600" dirty="0"/>
              <a:t> pôdneho prostredia</a:t>
            </a: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2974" y="789462"/>
            <a:ext cx="1536325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24059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TM10001114[[fn=Galéria]]</Template>
  <TotalTime>756</TotalTime>
  <Words>895</Words>
  <Application>Microsoft Office PowerPoint</Application>
  <PresentationFormat>Širokouhlá</PresentationFormat>
  <Paragraphs>148</Paragraphs>
  <Slides>16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16</vt:i4>
      </vt:variant>
    </vt:vector>
  </HeadingPairs>
  <TitlesOfParts>
    <vt:vector size="20" baseType="lpstr">
      <vt:lpstr>Arial</vt:lpstr>
      <vt:lpstr>Arial</vt:lpstr>
      <vt:lpstr>Gill Sans MT</vt:lpstr>
      <vt:lpstr>Gallery</vt:lpstr>
      <vt:lpstr>   Študijný odbor  Environmentálny ManaŽment  Bakalársky Študijný program bezpečnosť životného prostredia  </vt:lpstr>
      <vt:lpstr>Prečo práve  bezpečnosť životného prostredia?</vt:lpstr>
      <vt:lpstr>Čo by som mal vedieť aby som mohol študovať bezpečnosť životného prostredia v bc stupni štúdia? Aké sú podmienky prijatia?</vt:lpstr>
      <vt:lpstr>Aký je systém štúdia ?</vt:lpstr>
      <vt:lpstr>Čo budem po skončení štúdia vedieť?</vt:lpstr>
      <vt:lpstr>Aké predmety Absolvujem v Bc. stupni?</vt:lpstr>
      <vt:lpstr>Aké bude moje uplatnenie, ČO môžem robiť?</vt:lpstr>
      <vt:lpstr>Kde môžem pokračovať v štúdiu  po ukončení bakalárskeho stupňa?</vt:lpstr>
      <vt:lpstr>Prezentácia programu PowerPoint</vt:lpstr>
      <vt:lpstr>Prezentácia programu PowerPoint</vt:lpstr>
      <vt:lpstr>Prezentácia programu PowerPoint</vt:lpstr>
      <vt:lpstr>Prezentácia programu PowerPoint</vt:lpstr>
      <vt:lpstr>A čo ponúka fakulta prírodných vied?</vt:lpstr>
      <vt:lpstr>Ako je to s bývaním a stravovaním?</vt:lpstr>
      <vt:lpstr>Kde budem tráviť voľný čas?</vt:lpstr>
      <vt:lpstr>Kde získam potrebné informácie?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Študijný program bezpečnosť životného prostredia</dc:title>
  <dc:creator>Drimal Marek, doc. Ing., PhD.</dc:creator>
  <cp:lastModifiedBy>Sevcikova Janka, Mgr., PhD.</cp:lastModifiedBy>
  <cp:revision>69</cp:revision>
  <dcterms:created xsi:type="dcterms:W3CDTF">2018-01-22T08:13:41Z</dcterms:created>
  <dcterms:modified xsi:type="dcterms:W3CDTF">2020-03-09T11:11:45Z</dcterms:modified>
</cp:coreProperties>
</file>